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272" r:id="rId7"/>
    <p:sldId id="287" r:id="rId8"/>
    <p:sldId id="288" r:id="rId9"/>
    <p:sldId id="289" r:id="rId10"/>
    <p:sldId id="304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290" r:id="rId43"/>
    <p:sldId id="324" r:id="rId44"/>
    <p:sldId id="27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0" autoAdjust="0"/>
    <p:restoredTop sz="90027" autoAdjust="0"/>
  </p:normalViewPr>
  <p:slideViewPr>
    <p:cSldViewPr snapToGrid="0">
      <p:cViewPr varScale="1">
        <p:scale>
          <a:sx n="90" d="100"/>
          <a:sy n="90" d="100"/>
        </p:scale>
        <p:origin x="208" y="71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7/15/25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890D3-381D-E59A-3B6E-FAD184B1A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FC1D2C-064A-FB3B-65BD-ACFE27C15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B806A-9376-2B62-AFF7-4EC2C94A2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F1B70-6843-2F7F-BA8E-2F1F283E1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7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Soft </a:t>
            </a:r>
            <a:r>
              <a:rPr lang="de-DE" dirty="0" err="1"/>
              <a:t>constraint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guarantee</a:t>
            </a:r>
            <a:r>
              <a:rPr lang="de-DE" dirty="0"/>
              <a:t> </a:t>
            </a:r>
            <a:r>
              <a:rPr lang="de-DE" dirty="0" err="1"/>
              <a:t>obstacle</a:t>
            </a:r>
            <a:r>
              <a:rPr lang="de-DE" dirty="0"/>
              <a:t> </a:t>
            </a:r>
            <a:r>
              <a:rPr lang="de-DE" dirty="0" err="1"/>
              <a:t>avoidance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high and </a:t>
            </a:r>
            <a:r>
              <a:rPr lang="de-DE" dirty="0" err="1"/>
              <a:t>therefore</a:t>
            </a:r>
            <a:r>
              <a:rPr lang="de-DE" dirty="0"/>
              <a:t> ist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costly</a:t>
            </a:r>
            <a:r>
              <a:rPr lang="de-DE" dirty="0"/>
              <a:t> 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5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Hard </a:t>
            </a:r>
            <a:r>
              <a:rPr lang="de-DE" dirty="0" err="1"/>
              <a:t>constraint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extra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infeasibility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soft </a:t>
            </a:r>
            <a:r>
              <a:rPr lang="de-DE" dirty="0" err="1"/>
              <a:t>contraints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52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E9A8D-BAD0-9656-7DFA-503B11504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7E0F53-4E1A-01CD-DA35-65902C85B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A8156-C605-3322-5814-2D3987755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968B0-2130-8969-C2B9-0B5C4E57C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2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CB6D6-5B07-4CA9-71BC-225F7B37B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CB455-5A13-4165-BB6A-0CEA00926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F1498-BC95-11E6-6ABB-0CFE9BE9F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99311-7608-09EC-03E2-E147180C0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83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15530586_An_Introduction_to_Nonlinear_Model_Predictive_Contro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7908" y="3329790"/>
            <a:ext cx="6173972" cy="3200400"/>
          </a:xfrm>
        </p:spPr>
        <p:txBody>
          <a:bodyPr anchor="ctr"/>
          <a:lstStyle/>
          <a:p>
            <a:r>
              <a:rPr lang="en-US" dirty="0"/>
              <a:t>MPC: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73658-DB44-F047-2737-A1BE47F1B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D4173-4F3A-FA36-5218-22778ABC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8AF32D-7BC2-FC07-833B-C8541B9A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988806-9A3B-626D-E3C4-542A8158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665" y="1212811"/>
            <a:ext cx="7316700" cy="45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AF4E-C23B-A018-8E45-2FFB2846E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DA4B0-1419-F09B-139B-9022F61B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28EC9-A2C7-3121-FFF5-C41AB642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7EFEC1-461C-EA53-279C-83A87973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1975142"/>
            <a:ext cx="8122067" cy="374034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96BBF5-3BDE-4CE0-DF20-431D2AC8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966" y="1281195"/>
            <a:ext cx="3435527" cy="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26DC1-CF6F-DE2C-D972-14107E51B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1CE99-1BC8-742D-9FFE-A7D36530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039371-E940-D565-0BAE-A7D0D470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6F131D-1986-F19A-E14E-A959E7EA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17" y="1408417"/>
            <a:ext cx="9039766" cy="380327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99334EF-9FBE-5C52-07BA-465BD4CE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686" y="5934090"/>
            <a:ext cx="7023778" cy="4894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484337C-6D68-5392-BA53-3518E98A039A}"/>
              </a:ext>
            </a:extLst>
          </p:cNvPr>
          <p:cNvSpPr txBox="1"/>
          <p:nvPr/>
        </p:nvSpPr>
        <p:spPr>
          <a:xfrm>
            <a:off x="1576117" y="5372835"/>
            <a:ext cx="5311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Computer modern"/>
              </a:rPr>
              <a:t>Alternatively</a:t>
            </a:r>
            <a:r>
              <a:rPr lang="de-DE" dirty="0">
                <a:latin typeface="Computer modern"/>
              </a:rPr>
              <a:t> </a:t>
            </a:r>
            <a:r>
              <a:rPr lang="de-DE" sz="2000" dirty="0" err="1">
                <a:latin typeface="Computer modern"/>
              </a:rPr>
              <a:t>for</a:t>
            </a:r>
            <a:r>
              <a:rPr lang="de-DE" dirty="0">
                <a:latin typeface="Computer modern"/>
              </a:rPr>
              <a:t> a </a:t>
            </a:r>
            <a:r>
              <a:rPr lang="de-DE" dirty="0" err="1">
                <a:latin typeface="Computer modern"/>
              </a:rPr>
              <a:t>cylinder</a:t>
            </a:r>
            <a:r>
              <a:rPr lang="de-DE" dirty="0">
                <a:latin typeface="Computer modern"/>
              </a:rPr>
              <a:t> </a:t>
            </a:r>
            <a:r>
              <a:rPr lang="de-DE" dirty="0" err="1">
                <a:latin typeface="Computer modern"/>
              </a:rPr>
              <a:t>the</a:t>
            </a:r>
            <a:r>
              <a:rPr lang="de-DE" dirty="0">
                <a:latin typeface="Computer modern"/>
              </a:rPr>
              <a:t> </a:t>
            </a:r>
            <a:r>
              <a:rPr lang="de-DE" dirty="0" err="1">
                <a:latin typeface="Computer modern"/>
              </a:rPr>
              <a:t>obstacle</a:t>
            </a:r>
            <a:r>
              <a:rPr lang="de-DE" dirty="0">
                <a:latin typeface="Computer modern"/>
              </a:rPr>
              <a:t> </a:t>
            </a:r>
            <a:r>
              <a:rPr lang="de-DE" dirty="0" err="1">
                <a:latin typeface="Computer modern"/>
              </a:rPr>
              <a:t>cost</a:t>
            </a:r>
            <a:r>
              <a:rPr lang="de-DE" dirty="0">
                <a:latin typeface="Computer modern"/>
              </a:rPr>
              <a:t> </a:t>
            </a:r>
            <a:r>
              <a:rPr lang="de-DE" dirty="0" err="1">
                <a:latin typeface="Computer modern"/>
              </a:rPr>
              <a:t>would</a:t>
            </a:r>
            <a:r>
              <a:rPr lang="de-DE" dirty="0">
                <a:latin typeface="Computer modern"/>
              </a:rPr>
              <a:t> </a:t>
            </a:r>
            <a:r>
              <a:rPr lang="de-DE" dirty="0" err="1">
                <a:latin typeface="Computer modern"/>
              </a:rPr>
              <a:t>be</a:t>
            </a:r>
            <a:r>
              <a:rPr lang="de-DE" dirty="0">
                <a:latin typeface="Computer modern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0087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D0307-4B4D-002A-98CF-A314F8AE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E334A-3358-BEC6-F409-7FED6F8A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009FE3-6A46-1FA0-28BD-53D265AD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3DA8D01-B3CA-1A7D-28D7-C151373A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49" y="1894083"/>
            <a:ext cx="8826954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9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E5E8-1279-6A67-5FDE-FA6392CDC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4225F-D880-C9E5-9531-B0437B96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A134EE-CBF8-0603-C040-008E435C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C88B6A-9353-69A8-F902-53B65EB3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73" y="1739591"/>
            <a:ext cx="8451653" cy="30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8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E822-F175-3C00-1A36-933B990E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84363-6695-5474-AB5A-2CF04553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E9600F-4F79-417F-D396-C485F21B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03668E-BDB1-9D2A-D4B7-D00EC089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10" y="1152447"/>
            <a:ext cx="8578190" cy="52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85889-D141-ED1B-3BCB-2A7B33869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2ACBA-2DE8-EBCF-05F6-F3CC3E20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821CF9-16C3-2FF5-B1A5-E0F220B8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4283D6-1258-DBD4-521B-D82E7140C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60" y="1224556"/>
            <a:ext cx="8757510" cy="48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1457-F2DD-BD80-068F-BC961EEE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4A0FE-57DE-4FCC-96DF-13808D2D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D0208C-31F8-47C9-9C3E-71CB233C5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BA6FD7-ED82-28BC-2998-A7177DCD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1" y="1486501"/>
            <a:ext cx="8998412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A791-27DD-86BE-CE68-58C82A3D6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8AE4B8-AE64-4192-CE70-A709B41C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3F9E39-C55E-BB2D-FADC-C8B933BD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1D3EEA-1DD6-CB9C-A295-CC4DA98A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1" y="1486501"/>
            <a:ext cx="8998412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0D917-751A-56EB-AB8F-0F36C6196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1AECD-4E10-D2DA-0C35-F2CF3071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4B0D6F-31D6-224F-79EB-D6F68E0A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7F9154-34BD-ED8E-F908-DE43CBCA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43" y="2621272"/>
            <a:ext cx="9874757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8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Intro, Model Dynamics &amp; MPC Formulation</a:t>
            </a:r>
          </a:p>
          <a:p>
            <a:r>
              <a:rPr lang="en-US" dirty="0"/>
              <a:t>Nonlinear Optimization &amp; Obstacle  Constraint</a:t>
            </a:r>
          </a:p>
          <a:p>
            <a:r>
              <a:rPr lang="en-US" dirty="0"/>
              <a:t>Reference Trajectory &amp;</a:t>
            </a:r>
            <a:br>
              <a:rPr lang="en-US" dirty="0"/>
            </a:br>
            <a:r>
              <a:rPr lang="en-US" dirty="0"/>
              <a:t>Obstacle Generation</a:t>
            </a:r>
          </a:p>
          <a:p>
            <a:r>
              <a:rPr lang="en-US" dirty="0"/>
              <a:t>Parameter Analysis, Result &amp; Outlook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0FAF8-9F5D-F1B7-1FFC-066E608B8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CF41-7640-1812-E4E0-5157F43E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D2FC-7C7B-D59E-975C-F1850320D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Intro, Model Dynamics &amp; MPC Formulation</a:t>
            </a:r>
          </a:p>
          <a:p>
            <a:r>
              <a:rPr lang="en-US" dirty="0"/>
              <a:t>Nonlinear Optimization &amp; Obstacle  Constraint</a:t>
            </a:r>
          </a:p>
          <a:p>
            <a:r>
              <a:rPr lang="en-US" dirty="0"/>
              <a:t>Reference Trajectory &amp;</a:t>
            </a:r>
            <a:br>
              <a:rPr lang="en-US" dirty="0"/>
            </a:br>
            <a:r>
              <a:rPr lang="en-US" dirty="0"/>
              <a:t>Obstacle Generation</a:t>
            </a:r>
          </a:p>
          <a:p>
            <a:r>
              <a:rPr lang="en-US" dirty="0"/>
              <a:t>Parameter Analysis, Result &amp; Outlook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467A2E-E0A5-F012-1EE1-1009EAB3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0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75F89-4C88-83F3-A4E9-1167A699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828DA2CA-0858-1C38-B7F2-83DECC5B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5441869" cy="1295867"/>
          </a:xfrm>
        </p:spPr>
        <p:txBody>
          <a:bodyPr/>
          <a:lstStyle/>
          <a:p>
            <a:r>
              <a:rPr lang="en-GB" dirty="0"/>
              <a:t>Reference Trajectory:</a:t>
            </a:r>
            <a:br>
              <a:rPr lang="en-GB" dirty="0"/>
            </a:br>
            <a:r>
              <a:rPr lang="en-GB" dirty="0"/>
              <a:t>Encountered challenges</a:t>
            </a:r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30F0AD96-322F-3A41-AF1B-6FFDF55CD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777742"/>
            <a:ext cx="5441799" cy="4392387"/>
          </a:xfrm>
        </p:spPr>
        <p:txBody>
          <a:bodyPr>
            <a:normAutofit/>
          </a:bodyPr>
          <a:lstStyle/>
          <a:p>
            <a:r>
              <a:rPr lang="en-GB" b="0" dirty="0"/>
              <a:t>Example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Reference Points spaced out equally to </a:t>
            </a:r>
            <a:r>
              <a:rPr lang="en-GB" b="0" dirty="0" err="1"/>
              <a:t>V_k</a:t>
            </a:r>
            <a:r>
              <a:rPr lang="en-GB" b="0" dirty="0"/>
              <a:t>*</a:t>
            </a:r>
            <a:r>
              <a:rPr lang="en-GB" b="0" dirty="0" err="1"/>
              <a:t>dt_mpc</a:t>
            </a:r>
            <a:endParaRPr lang="en-GB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Reference Trajectory starts at Position projected onto Path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C8E885-A7C1-101F-0A0A-F83A9CE8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A49E7EB-0750-203E-2F4F-47DE0BFDA519}"/>
              </a:ext>
            </a:extLst>
          </p:cNvPr>
          <p:cNvGrpSpPr/>
          <p:nvPr/>
        </p:nvGrpSpPr>
        <p:grpSpPr>
          <a:xfrm>
            <a:off x="7400902" y="373056"/>
            <a:ext cx="3960000" cy="5797073"/>
            <a:chOff x="6758205" y="129909"/>
            <a:chExt cx="4223619" cy="639349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72216D9-7D9B-C16A-EED6-4953351E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834"/>
            <a:stretch>
              <a:fillRect/>
            </a:stretch>
          </p:blipFill>
          <p:spPr>
            <a:xfrm>
              <a:off x="6758205" y="2174876"/>
              <a:ext cx="4223619" cy="434852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5D79F88-4702-808D-46EA-103CFC90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973" t="7178" r="59836" b="62719"/>
            <a:stretch>
              <a:fillRect/>
            </a:stretch>
          </p:blipFill>
          <p:spPr>
            <a:xfrm>
              <a:off x="6758205" y="129909"/>
              <a:ext cx="4223619" cy="2044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579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6AA52-B75D-2802-B1C2-46BA67484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01A9E49A-9D63-68D9-6579-9E072337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5441869" cy="1295867"/>
          </a:xfrm>
        </p:spPr>
        <p:txBody>
          <a:bodyPr/>
          <a:lstStyle/>
          <a:p>
            <a:r>
              <a:rPr lang="en-GB" dirty="0"/>
              <a:t>Reference Trajectory:</a:t>
            </a:r>
            <a:br>
              <a:rPr lang="en-GB" dirty="0"/>
            </a:br>
            <a:r>
              <a:rPr lang="en-GB" dirty="0"/>
              <a:t>Encountered challenges</a:t>
            </a:r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ECC75EA1-B94F-A0CA-407D-3E3004AC5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777742"/>
            <a:ext cx="5441799" cy="4392387"/>
          </a:xfrm>
        </p:spPr>
        <p:txBody>
          <a:bodyPr>
            <a:normAutofit/>
          </a:bodyPr>
          <a:lstStyle/>
          <a:p>
            <a:r>
              <a:rPr lang="en-GB" b="0" noProof="0" dirty="0"/>
              <a:t>Aircraft oscillates around Path: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Intentions to hard- or soft-constrain Chi and Gamma in Model or Cost-Function did not yield the desired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MPC predicts Path that Aircraft can not follow</a:t>
            </a:r>
          </a:p>
          <a:p>
            <a:endParaRPr lang="en-GB" b="0" dirty="0"/>
          </a:p>
          <a:p>
            <a:r>
              <a:rPr lang="en-GB" b="0" dirty="0"/>
              <a:t>Obstacle Avoidance failed: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Short Prediction Horizon because of feasibility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Reference Trajectory short in comparison to Obstacle size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CB4EC-F2C5-B71A-259D-69A67B85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9B195D8-AE70-42DC-9B9E-0D53CC82EEF7}"/>
              </a:ext>
            </a:extLst>
          </p:cNvPr>
          <p:cNvGrpSpPr/>
          <p:nvPr/>
        </p:nvGrpSpPr>
        <p:grpSpPr>
          <a:xfrm>
            <a:off x="7400902" y="373056"/>
            <a:ext cx="3960000" cy="5797073"/>
            <a:chOff x="6758205" y="129909"/>
            <a:chExt cx="4223619" cy="639349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A3D385A-155E-B6FA-6C76-6252A6E1A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834"/>
            <a:stretch>
              <a:fillRect/>
            </a:stretch>
          </p:blipFill>
          <p:spPr>
            <a:xfrm>
              <a:off x="6758205" y="2174876"/>
              <a:ext cx="4223619" cy="434852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B49A698-50AF-563B-A88A-61C64EF7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973" t="7178" r="59836" b="62719"/>
            <a:stretch>
              <a:fillRect/>
            </a:stretch>
          </p:blipFill>
          <p:spPr>
            <a:xfrm>
              <a:off x="6758205" y="129909"/>
              <a:ext cx="4223619" cy="2044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864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3BD1F-D702-251B-1305-86E4DC8B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F9E5CE3E-0E0D-C918-53C5-99C80212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5441869" cy="1295867"/>
          </a:xfrm>
        </p:spPr>
        <p:txBody>
          <a:bodyPr/>
          <a:lstStyle/>
          <a:p>
            <a:r>
              <a:rPr lang="en-GB" dirty="0"/>
              <a:t>Reference Trajectory:</a:t>
            </a:r>
            <a:br>
              <a:rPr lang="en-GB" dirty="0"/>
            </a:br>
            <a:r>
              <a:rPr lang="en-GB" dirty="0"/>
              <a:t>Finally Implemented</a:t>
            </a:r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9E48CF0F-DAC2-56B5-FA61-778539805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777742"/>
            <a:ext cx="5441799" cy="43923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Reference Points spaced farer apart from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Reference Trajectory starts farer away from Aircraft</a:t>
            </a:r>
            <a:endParaRPr lang="de-DE" b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6DCE48-B59E-316D-7A7A-8AC02A57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6883E4F-CD7F-CEBD-C921-778D2D56C456}"/>
              </a:ext>
            </a:extLst>
          </p:cNvPr>
          <p:cNvGrpSpPr/>
          <p:nvPr/>
        </p:nvGrpSpPr>
        <p:grpSpPr>
          <a:xfrm>
            <a:off x="7190509" y="136526"/>
            <a:ext cx="3960000" cy="6611022"/>
            <a:chOff x="7173884" y="0"/>
            <a:chExt cx="3960000" cy="661102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8DC946E-CB54-412C-3C5E-147BCD90C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850" t="2883" r="56584" b="62749"/>
            <a:stretch>
              <a:fillRect/>
            </a:stretch>
          </p:blipFill>
          <p:spPr>
            <a:xfrm>
              <a:off x="7173884" y="0"/>
              <a:ext cx="3960000" cy="2067483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F7B6DC1-FA9F-E3F1-5436-3D9B30EE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4483"/>
            <a:stretch>
              <a:fillRect/>
            </a:stretch>
          </p:blipFill>
          <p:spPr>
            <a:xfrm>
              <a:off x="7173884" y="2067483"/>
              <a:ext cx="3960000" cy="4543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2475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AC21D-AD75-415D-0EC1-B40C182F8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B9CA37A2-12B1-7C56-99A5-4D40D090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5441869" cy="1295867"/>
          </a:xfrm>
        </p:spPr>
        <p:txBody>
          <a:bodyPr/>
          <a:lstStyle/>
          <a:p>
            <a:r>
              <a:rPr lang="en-GB" dirty="0"/>
              <a:t>Reference Trajectory:</a:t>
            </a:r>
            <a:br>
              <a:rPr lang="en-GB" dirty="0"/>
            </a:br>
            <a:r>
              <a:rPr lang="en-GB" dirty="0"/>
              <a:t>Path Parameterization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Inhaltsplatzhalter 23">
                <a:extLst>
                  <a:ext uri="{FF2B5EF4-FFF2-40B4-BE49-F238E27FC236}">
                    <a16:creationId xmlns:a16="http://schemas.microsoft.com/office/drawing/2014/main" id="{26FC82FE-21E4-64DD-B3DA-990F890D3B0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22388" y="1777742"/>
                <a:ext cx="10038514" cy="439238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</a:rPr>
                  <a:t>Linear Interpolation between Waypoints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latin typeface="+mj-lt"/>
                </a:endParaRP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+mj-lt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+mj-lt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+mj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+mj-l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+mj-lt"/>
                            </a:rPr>
                            <m:t>𝑗</m:t>
                          </m:r>
                        </m:sub>
                        <m:sup>
                          <m:r>
                            <a:rPr lang="en-GB" b="0" i="1" smtClean="0">
                              <a:latin typeface="+mj-lt"/>
                            </a:rPr>
                            <m:t>𝑃</m:t>
                          </m:r>
                        </m:sup>
                        <m:e>
                          <m:d>
                            <m:dPr>
                              <m:ctrlPr>
                                <a:rPr lang="en-GB" i="1"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+mj-lt"/>
                                </a:rPr>
                                <m:t>1 − 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+mj-lt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+mj-lt"/>
                                    </a:rPr>
                                    <m:t>𝑗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+mj-lt"/>
                                    </a:rPr>
                                    <m:t>𝑃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+mj-lt"/>
                                </a:rPr>
                                <m:t>𝑊𝑃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+mj-lt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i="1">
                              <a:latin typeface="+mj-lt"/>
                            </a:rPr>
                            <m:t>+</m:t>
                          </m:r>
                          <m:f>
                            <m:fPr>
                              <m:ctrlPr>
                                <a:rPr lang="en-GB" i="1"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+mj-lt"/>
                                </a:rPr>
                                <m:t>𝑗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+mj-lt"/>
                                </a:rPr>
                                <m:t>𝑃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GB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+mj-lt"/>
                            </a:rPr>
                            <m:t>𝑊𝑃</m:t>
                          </m:r>
                        </m:e>
                        <m:sub>
                          <m:r>
                            <a:rPr lang="en-GB" b="0" i="1" smtClean="0">
                              <a:latin typeface="+mj-lt"/>
                            </a:rPr>
                            <m:t>𝑠</m:t>
                          </m:r>
                          <m:r>
                            <a:rPr lang="en-GB" b="0" i="1" smtClean="0">
                              <a:latin typeface="+mj-lt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+mj-lt"/>
                        </a:rPr>
                        <m:t>  ;      </m:t>
                      </m:r>
                      <m:r>
                        <a:rPr lang="en-GB" b="0" i="1" smtClean="0">
                          <a:latin typeface="+mj-lt"/>
                        </a:rPr>
                        <m:t>𝑖</m:t>
                      </m:r>
                      <m:r>
                        <a:rPr lang="en-GB" b="0" i="1" smtClean="0">
                          <a:latin typeface="+mj-lt"/>
                        </a:rPr>
                        <m:t>=</m:t>
                      </m:r>
                      <m:r>
                        <a:rPr lang="en-GB" b="0" i="1" smtClean="0">
                          <a:latin typeface="+mj-lt"/>
                        </a:rPr>
                        <m:t>𝑗</m:t>
                      </m:r>
                      <m:r>
                        <a:rPr lang="en-GB" b="0" i="1" smtClean="0">
                          <a:latin typeface="+mj-lt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+mj-l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+mj-lt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+mj-lt"/>
                            </a:rPr>
                            <m:t>𝑠𝑃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+mj-lt"/>
                </a:endParaRPr>
              </a:p>
              <a:p>
                <a:pPr lvl="1" indent="0">
                  <a:buNone/>
                </a:pPr>
                <a:endParaRPr lang="en-GB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</a:rPr>
                  <a:t>Segments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+mj-lt"/>
                      </a:rPr>
                      <m:t>𝒔</m:t>
                    </m:r>
                  </m:oMath>
                </a14:m>
                <a:r>
                  <a:rPr lang="en-GB" dirty="0">
                    <a:latin typeface="+mj-lt"/>
                  </a:rPr>
                  <a:t>: each Path between two following Waypoints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+mj-lt"/>
                          </a:rPr>
                        </m:ctrlPr>
                      </m:sSubPr>
                      <m:e>
                        <m:r>
                          <a:rPr lang="en-GB" i="1">
                            <a:latin typeface="+mj-lt"/>
                          </a:rPr>
                          <m:t>𝑊𝑃</m:t>
                        </m:r>
                      </m:e>
                      <m:sub>
                        <m:r>
                          <a:rPr lang="en-GB" b="0" i="1">
                            <a:latin typeface="+mj-lt"/>
                          </a:rPr>
                          <m:t>𝑠</m:t>
                        </m:r>
                      </m:sub>
                    </m:sSub>
                    <m:r>
                      <a:rPr lang="en-GB" b="0" i="1">
                        <a:latin typeface="+mj-lt"/>
                      </a:rPr>
                      <m:t> </m:t>
                    </m:r>
                  </m:oMath>
                </a14:m>
                <a:r>
                  <a:rPr lang="en-GB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+mj-lt"/>
                          </a:rPr>
                        </m:ctrlPr>
                      </m:sSubPr>
                      <m:e>
                        <m:r>
                          <a:rPr lang="en-GB" i="1">
                            <a:latin typeface="+mj-lt"/>
                          </a:rPr>
                          <m:t>𝑊𝑃</m:t>
                        </m:r>
                      </m:e>
                      <m:sub>
                        <m:r>
                          <a:rPr lang="en-GB" b="0" i="1">
                            <a:latin typeface="+mj-lt"/>
                          </a:rPr>
                          <m:t>𝑠</m:t>
                        </m:r>
                        <m:r>
                          <a:rPr lang="en-GB" b="0" i="1">
                            <a:latin typeface="+mj-lt"/>
                          </a:rPr>
                          <m:t>+1</m:t>
                        </m:r>
                      </m:sub>
                    </m:sSub>
                  </m:oMath>
                </a14:m>
                <a:endParaRPr lang="en-GB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</a:rPr>
                  <a:t>Number of Points per Segment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+mj-lt"/>
                      </a:rPr>
                      <m:t>𝑷</m:t>
                    </m:r>
                    <m:r>
                      <a:rPr lang="en-GB" b="1" i="1" smtClean="0">
                        <a:latin typeface="+mj-lt"/>
                      </a:rPr>
                      <m:t>=</m:t>
                    </m:r>
                    <m:r>
                      <a:rPr lang="en-GB" b="1" i="1" smtClean="0">
                        <a:latin typeface="+mj-lt"/>
                      </a:rPr>
                      <m:t>𝟑𝟎</m:t>
                    </m:r>
                  </m:oMath>
                </a14:m>
                <a:r>
                  <a:rPr lang="en-GB" dirty="0">
                    <a:latin typeface="+mj-lt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</a:rPr>
                  <a:t>Index </a:t>
                </a:r>
                <a14:m>
                  <m:oMath xmlns:m="http://schemas.openxmlformats.org/officeDocument/2006/math">
                    <m:r>
                      <a:rPr lang="en-GB" b="0" i="1">
                        <a:latin typeface="+mj-lt"/>
                      </a:rPr>
                      <m:t>𝑖</m:t>
                    </m:r>
                  </m:oMath>
                </a14:m>
                <a:r>
                  <a:rPr lang="en-GB" dirty="0">
                    <a:latin typeface="+mj-lt"/>
                  </a:rPr>
                  <a:t> increases over Segment bounds (first Point of Segment 2: </a:t>
                </a:r>
                <a14:m>
                  <m:oMath xmlns:m="http://schemas.openxmlformats.org/officeDocument/2006/math">
                    <m:r>
                      <a:rPr lang="en-GB" b="0" i="1">
                        <a:latin typeface="+mj-lt"/>
                      </a:rPr>
                      <m:t>𝑖</m:t>
                    </m:r>
                    <m:r>
                      <a:rPr lang="en-GB" b="0" i="1" smtClean="0">
                        <a:latin typeface="+mj-lt"/>
                      </a:rPr>
                      <m:t>=31</m:t>
                    </m:r>
                  </m:oMath>
                </a14:m>
                <a:r>
                  <a:rPr lang="en-GB" dirty="0">
                    <a:latin typeface="+mj-lt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</a:rPr>
                  <a:t>Creates continuous List of Points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+mj-lt"/>
                      </a:rPr>
                      <m:t>𝑹</m:t>
                    </m:r>
                  </m:oMath>
                </a14:m>
                <a:endParaRPr lang="en-GB" b="0" dirty="0">
                  <a:latin typeface="+mj-lt"/>
                </a:endParaRP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24" name="Inhaltsplatzhalter 23">
                <a:extLst>
                  <a:ext uri="{FF2B5EF4-FFF2-40B4-BE49-F238E27FC236}">
                    <a16:creationId xmlns:a16="http://schemas.microsoft.com/office/drawing/2014/main" id="{26FC82FE-21E4-64DD-B3DA-990F890D3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22388" y="1777742"/>
                <a:ext cx="10038514" cy="4392387"/>
              </a:xfrm>
              <a:blipFill>
                <a:blip r:embed="rId2"/>
                <a:stretch>
                  <a:fillRect l="-379" t="-37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3A67F9-D98F-EB36-EB81-DB2B8E72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0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4489-B2E9-6A80-FE18-ED0F6BFB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921E928F-6698-016B-E469-A535D27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5441869" cy="1295867"/>
          </a:xfrm>
        </p:spPr>
        <p:txBody>
          <a:bodyPr/>
          <a:lstStyle/>
          <a:p>
            <a:r>
              <a:rPr lang="en-GB" dirty="0"/>
              <a:t>Reference Trajectory:</a:t>
            </a:r>
            <a:br>
              <a:rPr lang="en-GB" dirty="0"/>
            </a:br>
            <a:r>
              <a:rPr lang="en-GB" dirty="0"/>
              <a:t>Index shifting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Inhaltsplatzhalter 23">
                <a:extLst>
                  <a:ext uri="{FF2B5EF4-FFF2-40B4-BE49-F238E27FC236}">
                    <a16:creationId xmlns:a16="http://schemas.microsoft.com/office/drawing/2014/main" id="{4709A7B5-314C-0D2B-2BAE-78BC78647B9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22388" y="1777742"/>
                <a:ext cx="10038514" cy="439238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>
                    <a:latin typeface="+mj-lt"/>
                  </a:rPr>
                  <a:t>Reference Trajectory consists of all the Points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+mj-lt"/>
                          </a:rPr>
                        </m:ctrlPr>
                      </m:sSubPr>
                      <m:e>
                        <m:r>
                          <a:rPr lang="en-GB" b="0" i="1">
                            <a:latin typeface="+mj-lt"/>
                          </a:rPr>
                          <m:t>𝑅</m:t>
                        </m:r>
                      </m:e>
                      <m:sub>
                        <m:r>
                          <a:rPr lang="en-GB" b="0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>
                    <a:latin typeface="+mj-lt"/>
                  </a:rPr>
                  <a:t>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+mj-lt"/>
                          </a:rPr>
                        </m:ctrlPr>
                      </m:sSubPr>
                      <m:e>
                        <m:r>
                          <a:rPr lang="en-GB" b="0" i="1">
                            <a:latin typeface="+mj-lt"/>
                          </a:rPr>
                          <m:t>𝑅</m:t>
                        </m:r>
                      </m:e>
                      <m:sub>
                        <m:r>
                          <a:rPr lang="en-GB" b="0" i="1">
                            <a:latin typeface="+mj-lt"/>
                          </a:rPr>
                          <m:t>𝑖</m:t>
                        </m:r>
                        <m:r>
                          <a:rPr lang="en-GB" b="0" i="1" smtClean="0">
                            <a:latin typeface="+mj-lt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+mj-lt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 smtClean="0">
                                <a:latin typeface="+mj-lt"/>
                              </a:rPr>
                              <m:t>𝑝</m:t>
                            </m:r>
                          </m:sub>
                        </m:sSub>
                      </m:sub>
                    </m:sSub>
                  </m:oMath>
                </a14:m>
                <a:endParaRPr lang="en-GB" b="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>
                    <a:latin typeface="+mj-lt"/>
                  </a:rPr>
                  <a:t>Index Shifting shall happen when Aircraft reaches a Distance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+mj-lt"/>
                      </a:rPr>
                      <m:t>𝐷</m:t>
                    </m:r>
                  </m:oMath>
                </a14:m>
                <a:r>
                  <a:rPr lang="en-GB" b="0" dirty="0">
                    <a:latin typeface="+mj-lt"/>
                  </a:rPr>
                  <a:t> to the Reference Trajectory, which is calculated as follows:</a:t>
                </a:r>
              </a:p>
              <a:p>
                <a:pPr marL="569214" lvl="1"/>
                <a:r>
                  <a:rPr lang="en-GB" dirty="0"/>
                  <a:t>Create Line between First and Last Point of Trajectory: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569214" lvl="1"/>
                <a:r>
                  <a:rPr lang="en-GB" dirty="0"/>
                  <a:t>Create Vector between First Point of Trajectory and Aircraft Position: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𝑈𝐴𝑉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marL="569214" lvl="1"/>
                <a:r>
                  <a:rPr lang="en-GB" dirty="0"/>
                  <a:t>The Distance is now calculated with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569214" lvl="1"/>
                <a:r>
                  <a:rPr lang="en-GB" dirty="0"/>
                  <a:t>The Distance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was set to 20</a:t>
                </a:r>
              </a:p>
              <a:p>
                <a:pPr marL="569214" lvl="1"/>
                <a:r>
                  <a:rPr lang="en-GB" dirty="0"/>
                  <a:t>This ensures Index shifting when Aircraft is close but doesn’t hit trajectory</a:t>
                </a:r>
              </a:p>
              <a:p>
                <a:pPr lvl="1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24" name="Inhaltsplatzhalter 23">
                <a:extLst>
                  <a:ext uri="{FF2B5EF4-FFF2-40B4-BE49-F238E27FC236}">
                    <a16:creationId xmlns:a16="http://schemas.microsoft.com/office/drawing/2014/main" id="{4709A7B5-314C-0D2B-2BAE-78BC78647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22388" y="1777742"/>
                <a:ext cx="10038514" cy="4392387"/>
              </a:xfrm>
              <a:blipFill>
                <a:blip r:embed="rId2"/>
                <a:stretch>
                  <a:fillRect l="-379" t="-578" r="-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335B68-F9F1-E48E-73EE-3786621F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50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EEDD3-BDD1-487D-DFEA-AB007D932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856B-07E2-F014-2801-8A0B564F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C096-083F-5624-F1C3-1A4B4454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Intro, Model Dynamics &amp; MPC Formulation</a:t>
            </a:r>
          </a:p>
          <a:p>
            <a:r>
              <a:rPr lang="en-US" dirty="0"/>
              <a:t>Nonlinear Optimization &amp; Obstacle  Constraint</a:t>
            </a:r>
          </a:p>
          <a:p>
            <a:r>
              <a:rPr lang="en-US" dirty="0"/>
              <a:t>Reference Trajectory &amp;</a:t>
            </a:r>
            <a:br>
              <a:rPr lang="en-US" dirty="0"/>
            </a:br>
            <a:r>
              <a:rPr lang="en-US" dirty="0"/>
              <a:t>Obstacle Generation</a:t>
            </a:r>
          </a:p>
          <a:p>
            <a:r>
              <a:rPr lang="en-US" dirty="0"/>
              <a:t>Parameter Analysis, Result &amp; Outlook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B1BFFA2-B7A2-29D4-36F1-3593E109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3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27E8-D3E7-BF29-67BD-7758133F7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23F5-F5BB-CDEA-F782-1ABCF1E8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519916"/>
          </a:xfrm>
        </p:spPr>
        <p:txBody>
          <a:bodyPr/>
          <a:lstStyle/>
          <a:p>
            <a:r>
              <a:rPr lang="en-GB" dirty="0"/>
              <a:t>Parameter Analysis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6047-149B-E730-0629-D63075B9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E8163-F7C3-16E2-C34C-EFFCBB7DCDF2}"/>
              </a:ext>
            </a:extLst>
          </p:cNvPr>
          <p:cNvSpPr txBox="1"/>
          <p:nvPr/>
        </p:nvSpPr>
        <p:spPr>
          <a:xfrm>
            <a:off x="1322318" y="1103586"/>
            <a:ext cx="4325447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Cambria Math" panose="02040503050406030204" pitchFamily="18" charset="0"/>
              </a:rPr>
              <a:t>Fine tuning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prediction horizon = 15, 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reference points per segment = 30 , obstacle cost = 1000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&amp; tolerance for index switching = 20m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Obstacle cost: High</a:t>
            </a:r>
            <a:br>
              <a:rPr lang="en-GB" dirty="0">
                <a:ea typeface="Cambria Math" panose="02040503050406030204" pitchFamily="18" charset="0"/>
              </a:rPr>
            </a:br>
            <a:endParaRPr lang="en-GB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19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F8AA-FAD9-70A9-861B-933DBC27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EA6-222F-A010-97FF-CC4FFD80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Obstacle Cost </a:t>
            </a:r>
            <a:r>
              <a:rPr lang="en-GB" dirty="0" err="1"/>
              <a:t>LoW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0228-B061-1894-B8EE-A0098F02EF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2ACDB-EB5C-6285-449F-080F9BDF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24" y="1010556"/>
            <a:ext cx="8959299" cy="58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4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F8AA-FAD9-70A9-861B-933DBC27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EA6-222F-A010-97FF-CC4FFD80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Obstacle cost High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0228-B061-1894-B8EE-A0098F02EF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70B46-1ED7-2B17-2C38-CA5FC72C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010556"/>
            <a:ext cx="8641080" cy="5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D175-AD68-4F03-F19E-9A27238C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76101"/>
          </a:xfrm>
        </p:spPr>
        <p:txBody>
          <a:bodyPr>
            <a:normAutofit fontScale="90000"/>
          </a:bodyPr>
          <a:lstStyle/>
          <a:p>
            <a:r>
              <a:rPr lang="en-GB" dirty="0"/>
              <a:t>Task</a:t>
            </a:r>
            <a:endParaRPr lang="LID4096" dirty="0"/>
          </a:p>
        </p:txBody>
      </p:sp>
      <p:pic>
        <p:nvPicPr>
          <p:cNvPr id="9" name="Content Placeholder 8" descr="A map with red pins and a string&#10;&#10;AI-generated content may be incorrect.">
            <a:extLst>
              <a:ext uri="{FF2B5EF4-FFF2-40B4-BE49-F238E27FC236}">
                <a16:creationId xmlns:a16="http://schemas.microsoft.com/office/drawing/2014/main" id="{2E10C581-B86C-6430-B34A-57777C80A51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1341120" y="2245546"/>
            <a:ext cx="4570582" cy="2366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056C1-45B0-16F1-C90D-2B7D572DC5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Content Placeholder 5" descr="A drone flying through the air&#10;&#10;AI-generated content may be incorrect.">
            <a:extLst>
              <a:ext uri="{FF2B5EF4-FFF2-40B4-BE49-F238E27FC236}">
                <a16:creationId xmlns:a16="http://schemas.microsoft.com/office/drawing/2014/main" id="{18E9CF51-4155-CFC5-BA76-62890A9184E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7189076" y="1598098"/>
            <a:ext cx="3661804" cy="3661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158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7A45-E550-3099-00A7-B12946AC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E54E-F85F-6D63-F26E-7B7F3A41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519916"/>
          </a:xfrm>
        </p:spPr>
        <p:txBody>
          <a:bodyPr/>
          <a:lstStyle/>
          <a:p>
            <a:r>
              <a:rPr lang="en-GB" dirty="0"/>
              <a:t>Parameter Analysis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3C5CF-EF1C-14F5-4DFF-AD2C7730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C3D29-B00B-652A-7BE7-64CF2905AC70}"/>
              </a:ext>
            </a:extLst>
          </p:cNvPr>
          <p:cNvSpPr txBox="1"/>
          <p:nvPr/>
        </p:nvSpPr>
        <p:spPr>
          <a:xfrm>
            <a:off x="1322318" y="1103586"/>
            <a:ext cx="4325447" cy="294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Cambria Math" panose="02040503050406030204" pitchFamily="18" charset="0"/>
              </a:rPr>
              <a:t>Fine tuning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prediction horizon = 15, 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reference points per segment = 30 , obstacle cost = 1000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&amp; tolerance for index switching = 20m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Obstacle cost: 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Tolerance  index switching:</a:t>
            </a:r>
            <a:br>
              <a:rPr lang="en-GB" dirty="0">
                <a:ea typeface="Cambria Math" panose="02040503050406030204" pitchFamily="18" charset="0"/>
              </a:rPr>
            </a:br>
            <a:endParaRPr lang="en-GB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34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F8AA-FAD9-70A9-861B-933DBC27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EA6-222F-A010-97FF-CC4FFD80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Index Switch Tolerance Low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0228-B061-1894-B8EE-A0098F02EF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C4571-EF7B-FD5E-05AE-ABC61692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010556"/>
            <a:ext cx="8881083" cy="58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95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F8AA-FAD9-70A9-861B-933DBC27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EA6-222F-A010-97FF-CC4FFD80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Index Switch Tolerance High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0228-B061-1894-B8EE-A0098F02EF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0BDE4-357E-B157-5B59-37AD5B8A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58" y="867335"/>
            <a:ext cx="8881083" cy="58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4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93AB3-B873-FCD7-F30A-6AB6ECE6C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286E-9BBC-AF43-CA2D-5C0C8466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519916"/>
          </a:xfrm>
        </p:spPr>
        <p:txBody>
          <a:bodyPr>
            <a:normAutofit/>
          </a:bodyPr>
          <a:lstStyle/>
          <a:p>
            <a:r>
              <a:rPr lang="en-GB" dirty="0"/>
              <a:t>Parameter Analysis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506A-D357-27A5-BB37-6055445D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EA157-5113-7906-6E40-F4B216E9EF99}"/>
              </a:ext>
            </a:extLst>
          </p:cNvPr>
          <p:cNvSpPr txBox="1"/>
          <p:nvPr/>
        </p:nvSpPr>
        <p:spPr>
          <a:xfrm>
            <a:off x="1322318" y="1103586"/>
            <a:ext cx="4325447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Cambria Math" panose="02040503050406030204" pitchFamily="18" charset="0"/>
              </a:rPr>
              <a:t>Fine tuning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prediction horizon = 15, 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reference points per segment = 30 , obstacle cost = 1000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&amp; tolerance for index switching = 20m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Obstacle cost: High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Tolerance  index switching: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 Reference points per Segment:</a:t>
            </a:r>
            <a:br>
              <a:rPr lang="en-GB" dirty="0">
                <a:ea typeface="Cambria Math" panose="02040503050406030204" pitchFamily="18" charset="0"/>
              </a:rPr>
            </a:br>
            <a:endParaRPr lang="en-GB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34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F8AA-FAD9-70A9-861B-933DBC27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EA6-222F-A010-97FF-CC4FFD80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Points Per Segment LOW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0228-B061-1894-B8EE-A0098F02EF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7B83A-4550-89B6-03EA-99245756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99" y="867335"/>
            <a:ext cx="9088201" cy="59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53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F8AA-FAD9-70A9-861B-933DBC27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EA6-222F-A010-97FF-CC4FFD80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Points Per Segment </a:t>
            </a:r>
            <a:r>
              <a:rPr lang="en-GB" dirty="0" err="1"/>
              <a:t>HIGh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0228-B061-1894-B8EE-A0098F02EF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12902-DAD9-6FD3-FA11-DF9ADEAD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99" y="867335"/>
            <a:ext cx="9088201" cy="59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2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9F110-0A82-607B-FB6B-6FDD5C8E5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C06D-C615-8A85-3B25-B8B7F646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519916"/>
          </a:xfrm>
        </p:spPr>
        <p:txBody>
          <a:bodyPr/>
          <a:lstStyle/>
          <a:p>
            <a:r>
              <a:rPr lang="en-GB" dirty="0"/>
              <a:t>Parameter Analysis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8628D-F82F-1BAD-CA48-DAC6A0DD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7AFB9-8E7F-D399-0504-800F501D7363}"/>
              </a:ext>
            </a:extLst>
          </p:cNvPr>
          <p:cNvSpPr txBox="1"/>
          <p:nvPr/>
        </p:nvSpPr>
        <p:spPr>
          <a:xfrm>
            <a:off x="1322318" y="1103586"/>
            <a:ext cx="4325447" cy="39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a typeface="Cambria Math" panose="02040503050406030204" pitchFamily="18" charset="0"/>
              </a:rPr>
              <a:t>Fine tuning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prediction horizon = 15, 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reference points per segment = 30 , obstacle cost = 1000 </a:t>
            </a:r>
            <a:br>
              <a:rPr lang="en-GB" dirty="0">
                <a:ea typeface="Cambria Math" panose="02040503050406030204" pitchFamily="18" charset="0"/>
              </a:rPr>
            </a:br>
            <a:r>
              <a:rPr lang="en-GB" dirty="0">
                <a:ea typeface="Cambria Math" panose="02040503050406030204" pitchFamily="18" charset="0"/>
              </a:rPr>
              <a:t>&amp; tolerance for index switching = 20m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Obstacle cost: High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Tolerance  index switching: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 Reference points per Segment: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dirty="0">
                <a:ea typeface="Cambria Math" panose="02040503050406030204" pitchFamily="18" charset="0"/>
              </a:rPr>
              <a:t>Prediction Horizon:</a:t>
            </a:r>
            <a:br>
              <a:rPr lang="en-GB" dirty="0">
                <a:ea typeface="Cambria Math" panose="02040503050406030204" pitchFamily="18" charset="0"/>
              </a:rPr>
            </a:br>
            <a:endParaRPr lang="en-GB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37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F8AA-FAD9-70A9-861B-933DBC27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EA6-222F-A010-97FF-CC4FFD80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Horizon </a:t>
            </a:r>
            <a:r>
              <a:rPr lang="en-GB" dirty="0" err="1"/>
              <a:t>LOw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0228-B061-1894-B8EE-A0098F02EF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F72F1-118F-A696-6EDB-8640124B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99" y="784678"/>
            <a:ext cx="9088201" cy="59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77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F8AA-FAD9-70A9-861B-933DBC27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EA6-222F-A010-97FF-CC4FFD80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Prediction Horizon high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0228-B061-1894-B8EE-A0098F02EF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56BBD-E2A3-E56F-3697-5C39AA3B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58" y="1003861"/>
            <a:ext cx="8881083" cy="58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2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F8AA-FAD9-70A9-861B-933DBC275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EA6-222F-A010-97FF-CC4FFD80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F0228-B061-1894-B8EE-A0098F02EF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FE082-9652-CE25-C156-A99E99D1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54" y="885569"/>
            <a:ext cx="8916892" cy="58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2CD7-5832-DD54-A28F-21B2140B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451755"/>
          </a:xfrm>
        </p:spPr>
        <p:txBody>
          <a:bodyPr>
            <a:normAutofit fontScale="90000"/>
          </a:bodyPr>
          <a:lstStyle/>
          <a:p>
            <a:r>
              <a:rPr lang="en-GB" dirty="0"/>
              <a:t>Principle of NMPC</a:t>
            </a:r>
            <a:endParaRPr lang="LID4096" dirty="0"/>
          </a:p>
        </p:txBody>
      </p:sp>
      <p:pic>
        <p:nvPicPr>
          <p:cNvPr id="6" name="Content Placeholder 5" descr="A diagram of a model&#10;&#10;AI-generated content may be incorrect.">
            <a:extLst>
              <a:ext uri="{FF2B5EF4-FFF2-40B4-BE49-F238E27FC236}">
                <a16:creationId xmlns:a16="http://schemas.microsoft.com/office/drawing/2014/main" id="{35422B4E-B242-7FEC-9E97-22EC7786C23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341120" y="1805652"/>
            <a:ext cx="4138275" cy="3246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9399D-4744-041C-1FF9-A860774CF5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E529A-4353-373D-9110-A5B8729B9D58}"/>
              </a:ext>
            </a:extLst>
          </p:cNvPr>
          <p:cNvSpPr txBox="1"/>
          <p:nvPr/>
        </p:nvSpPr>
        <p:spPr>
          <a:xfrm>
            <a:off x="662501" y="5119652"/>
            <a:ext cx="549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hlinkClick r:id="rId3"/>
              </a:rPr>
              <a:t>An Introduction to Nonlinear Model Predictive Control</a:t>
            </a:r>
            <a:endParaRPr lang="LID4096" sz="1000" dirty="0"/>
          </a:p>
        </p:txBody>
      </p:sp>
      <p:pic>
        <p:nvPicPr>
          <p:cNvPr id="10" name="Picture 9" descr="A diagram of a function&#10;&#10;AI-generated content may be incorrect.">
            <a:extLst>
              <a:ext uri="{FF2B5EF4-FFF2-40B4-BE49-F238E27FC236}">
                <a16:creationId xmlns:a16="http://schemas.microsoft.com/office/drawing/2014/main" id="{31DA6DA6-C36E-6553-E4C6-17D853E26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75" y="1511226"/>
            <a:ext cx="4138275" cy="37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2828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DA86-2E65-1FEB-5FC7-6840F056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50C2-6CF4-311C-2F7D-79881B73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519916"/>
          </a:xfrm>
        </p:spPr>
        <p:txBody>
          <a:bodyPr/>
          <a:lstStyle/>
          <a:p>
            <a:r>
              <a:rPr lang="en-GB" dirty="0"/>
              <a:t>Possible Next Steps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A02C-1649-08B7-9EB1-C6D12F55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F3531-1F5E-EE22-0BE9-18B6A23F3E75}"/>
              </a:ext>
            </a:extLst>
          </p:cNvPr>
          <p:cNvSpPr txBox="1"/>
          <p:nvPr/>
        </p:nvSpPr>
        <p:spPr>
          <a:xfrm>
            <a:off x="1322318" y="1103586"/>
            <a:ext cx="4325447" cy="379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a typeface="Cambria Math" panose="02040503050406030204" pitchFamily="18" charset="0"/>
              </a:rPr>
              <a:t>Optimize Reference Trajectory for wider range of Situation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a typeface="Cambria Math" panose="02040503050406030204" pitchFamily="18" charset="0"/>
              </a:rPr>
              <a:t>More sophisticated Index Switch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a typeface="Cambria Math" panose="02040503050406030204" pitchFamily="18" charset="0"/>
              </a:rPr>
              <a:t>Implement Hard Constraint without calculating drone dynamic again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a typeface="Cambria Math" panose="02040503050406030204" pitchFamily="18" charset="0"/>
              </a:rPr>
              <a:t>Implement obstacles with different Geometry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ea typeface="Cambria Math" panose="02040503050406030204" pitchFamily="18" charset="0"/>
              </a:rPr>
              <a:t>Implement moving obstacles</a:t>
            </a:r>
            <a:br>
              <a:rPr lang="en-GB" dirty="0">
                <a:ea typeface="Cambria Math" panose="02040503050406030204" pitchFamily="18" charset="0"/>
              </a:rPr>
            </a:br>
            <a:endParaRPr lang="en-GB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227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Matteo Vittorio Rossetto</a:t>
            </a:r>
          </a:p>
          <a:p>
            <a:r>
              <a:rPr lang="en-US" dirty="0"/>
              <a:t>Fabian Pelzer</a:t>
            </a:r>
          </a:p>
          <a:p>
            <a:r>
              <a:rPr lang="en-US" dirty="0"/>
              <a:t>Niels Liebchen</a:t>
            </a:r>
          </a:p>
          <a:p>
            <a:r>
              <a:rPr lang="en-US" dirty="0"/>
              <a:t>Tobias </a:t>
            </a:r>
            <a:r>
              <a:rPr lang="en-US" dirty="0" err="1"/>
              <a:t>Görss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3F98-B0CE-E1DD-006D-E2D88C346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519916"/>
          </a:xfrm>
        </p:spPr>
        <p:txBody>
          <a:bodyPr/>
          <a:lstStyle/>
          <a:p>
            <a:r>
              <a:rPr lang="en-GB" dirty="0"/>
              <a:t>Mathematical Formulation of NMPC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3DA34-28E6-25EB-B7D1-B1FB3748451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22319" y="2377940"/>
                <a:ext cx="7288212" cy="35425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/>
                  <a:t>Find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̅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(∙)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en-GB" dirty="0"/>
                  <a:t>w</a:t>
                </a:r>
                <a:r>
                  <a:rPr lang="en-DE" dirty="0"/>
                  <a:t>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GB" dirty="0"/>
                  <a:t>s</a:t>
                </a:r>
                <a:r>
                  <a:rPr lang="en-DE" dirty="0"/>
                  <a:t>ubject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de-DE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Χ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3DA34-28E6-25EB-B7D1-B1FB37484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22319" y="2377940"/>
                <a:ext cx="7288212" cy="3542543"/>
              </a:xfrm>
              <a:blipFill>
                <a:blip r:embed="rId2"/>
                <a:stretch>
                  <a:fillRect l="-753" t="-1721" b="-34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A332-386A-3463-DC92-DF31AE1A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06B6B-67FF-5868-D8F3-098CDF66FE73}"/>
                  </a:ext>
                </a:extLst>
              </p:cNvPr>
              <p:cNvSpPr txBox="1"/>
              <p:nvPr/>
            </p:nvSpPr>
            <p:spPr>
              <a:xfrm>
                <a:off x="1322319" y="1103586"/>
                <a:ext cx="7288212" cy="959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br>
                  <a:rPr lang="en-GB" dirty="0">
                    <a:ea typeface="Cambria Math" panose="02040503050406030204" pitchFamily="18" charset="0"/>
                  </a:rPr>
                </a:b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06B6B-67FF-5868-D8F3-098CDF66F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19" y="1103586"/>
                <a:ext cx="7288212" cy="959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Bent 4">
            <a:extLst>
              <a:ext uri="{FF2B5EF4-FFF2-40B4-BE49-F238E27FC236}">
                <a16:creationId xmlns:a16="http://schemas.microsoft.com/office/drawing/2014/main" id="{2C9DCF28-1225-1D56-912A-DC5C5EA84DA6}"/>
              </a:ext>
            </a:extLst>
          </p:cNvPr>
          <p:cNvSpPr/>
          <p:nvPr/>
        </p:nvSpPr>
        <p:spPr>
          <a:xfrm>
            <a:off x="5979041" y="3136427"/>
            <a:ext cx="233917" cy="58514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3A972A-66AD-9E15-BC0C-041D1E8121C1}"/>
                  </a:ext>
                </a:extLst>
              </p:cNvPr>
              <p:cNvSpPr txBox="1"/>
              <p:nvPr/>
            </p:nvSpPr>
            <p:spPr>
              <a:xfrm>
                <a:off x="6283842" y="2903150"/>
                <a:ext cx="4263318" cy="52585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ba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3A972A-66AD-9E15-BC0C-041D1E812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842" y="2903150"/>
                <a:ext cx="4263318" cy="525850"/>
              </a:xfrm>
              <a:prstGeom prst="rect">
                <a:avLst/>
              </a:prstGeom>
              <a:blipFill>
                <a:blip r:embed="rId4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379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4BC7-95B5-0C13-BAC8-618DCA5D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518632"/>
          </a:xfrm>
        </p:spPr>
        <p:txBody>
          <a:bodyPr/>
          <a:lstStyle/>
          <a:p>
            <a:r>
              <a:rPr lang="en-GB" dirty="0"/>
              <a:t>Dynamics and Kinematics</a:t>
            </a:r>
            <a:endParaRPr lang="LID4096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4A94A9-A71B-9E6B-8F08-BC957B89C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1357550"/>
            <a:ext cx="2722880" cy="351284"/>
          </a:xfrm>
        </p:spPr>
        <p:txBody>
          <a:bodyPr/>
          <a:lstStyle/>
          <a:p>
            <a:r>
              <a:rPr lang="en-GB" dirty="0"/>
              <a:t>Model Dynamics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AC9F6CED-5004-55F9-E61F-5BD2F3B3E3CA}"/>
                  </a:ext>
                </a:extLst>
              </p:cNvPr>
              <p:cNvSpPr>
                <a:spLocks noGrp="1"/>
              </p:cNvSpPr>
              <p:nvPr>
                <p:ph sz="half" idx="15"/>
              </p:nvPr>
            </p:nvSpPr>
            <p:spPr>
              <a:xfrm>
                <a:off x="1375379" y="1988951"/>
                <a:ext cx="2828025" cy="2388245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AC9F6CED-5004-55F9-E61F-5BD2F3B3E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5"/>
              </p:nvPr>
            </p:nvSpPr>
            <p:spPr>
              <a:xfrm>
                <a:off x="1375379" y="1988951"/>
                <a:ext cx="2828025" cy="238824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0742051-2B9D-033A-F92D-BF75E3928FD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49801" y="1357550"/>
            <a:ext cx="5516880" cy="351284"/>
          </a:xfrm>
        </p:spPr>
        <p:txBody>
          <a:bodyPr/>
          <a:lstStyle/>
          <a:p>
            <a:r>
              <a:rPr lang="en-GB" dirty="0"/>
              <a:t>Euler Discretization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3BAE687-0C4A-DAB9-B5E0-190FF4DAE286}"/>
                  </a:ext>
                </a:extLst>
              </p:cNvPr>
              <p:cNvSpPr>
                <a:spLocks noGrp="1"/>
              </p:cNvSpPr>
              <p:nvPr>
                <p:ph sz="half" idx="14"/>
              </p:nvPr>
            </p:nvSpPr>
            <p:spPr>
              <a:xfrm>
                <a:off x="4749801" y="1988951"/>
                <a:ext cx="5506720" cy="172016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l-GR" i="1" smtClean="0">
                                                <a:latin typeface="Cambria Math" panose="02040503050406030204" pitchFamily="18" charset="0"/>
                                              </a:rPr>
                                              <m:t>χ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+1)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GB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+1)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l-GR" i="1">
                                                <a:latin typeface="Cambria Math" panose="02040503050406030204" pitchFamily="18" charset="0"/>
                                              </a:rPr>
                                              <m:t>χ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χ</m:t>
                                        </m:r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GB" b="0" i="0" smtClean="0"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b="0" i="0" smtClean="0">
                                              <a:latin typeface="Cambria Math" panose="02040503050406030204" pitchFamily="18" charset="0"/>
                                            </a:rPr>
                                            <m:t>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  <m:brk m:alnAt="7"/>
                                                </m:rPr>
                                                <a:rPr lang="el-G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χ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⁡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3BAE687-0C4A-DAB9-B5E0-190FF4DAE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4"/>
              </p:nvPr>
            </p:nvSpPr>
            <p:spPr>
              <a:xfrm>
                <a:off x="4749801" y="1988951"/>
                <a:ext cx="5506720" cy="172016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7382B-DF3C-34BD-92D0-16F3F2C3C7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56402-C905-CA87-223C-EDE2B0FA2B0A}"/>
                  </a:ext>
                </a:extLst>
              </p:cNvPr>
              <p:cNvSpPr txBox="1"/>
              <p:nvPr/>
            </p:nvSpPr>
            <p:spPr>
              <a:xfrm>
                <a:off x="1341120" y="4854119"/>
                <a:ext cx="2862285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/>
                  <a:t>State: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r>
                  <a:rPr lang="en-GB" dirty="0"/>
                  <a:t>Control: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𝑐𝑚𝑑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𝑐𝑚𝑑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56402-C905-CA87-223C-EDE2B0FA2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20" y="4854119"/>
                <a:ext cx="2862285" cy="646331"/>
              </a:xfrm>
              <a:prstGeom prst="rect">
                <a:avLst/>
              </a:prstGeom>
              <a:blipFill>
                <a:blip r:embed="rId4"/>
                <a:stretch>
                  <a:fillRect l="-1699" t="-4673" b="-1308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306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uiExpand="1" build="p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429E9-C282-6864-14D4-6F68CEBC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7D12-F06C-8740-A626-3CACD418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8FB7-124B-4F30-8871-C97ADD0B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Intro, Model Dynamics &amp; MPC Formulation</a:t>
            </a:r>
          </a:p>
          <a:p>
            <a:r>
              <a:rPr lang="en-US" dirty="0"/>
              <a:t>Nonlinear Optimization &amp; Obstacle  Constraint</a:t>
            </a:r>
          </a:p>
          <a:p>
            <a:r>
              <a:rPr lang="en-US" dirty="0"/>
              <a:t>Reference Trajectory &amp;</a:t>
            </a:r>
            <a:br>
              <a:rPr lang="en-US" dirty="0"/>
            </a:br>
            <a:r>
              <a:rPr lang="en-US" dirty="0"/>
              <a:t>Obstacle Generation</a:t>
            </a:r>
          </a:p>
          <a:p>
            <a:r>
              <a:rPr lang="en-US" dirty="0"/>
              <a:t>Parameter Analysis, Result &amp; Outlook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B619E6-EBD6-C029-F164-C7C17DAA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0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7A51C-C75F-BE8E-6104-759DACDD9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E74916-4C0B-2308-40C4-AA737595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8003BB-331D-C79A-2C95-4076D6D071CE}"/>
              </a:ext>
            </a:extLst>
          </p:cNvPr>
          <p:cNvSpPr txBox="1"/>
          <p:nvPr/>
        </p:nvSpPr>
        <p:spPr>
          <a:xfrm>
            <a:off x="838200" y="1490603"/>
            <a:ext cx="10522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started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continuous</a:t>
            </a:r>
            <a:r>
              <a:rPr lang="de-DE" sz="2000" dirty="0"/>
              <a:t> time optimal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problem</a:t>
            </a:r>
            <a:r>
              <a:rPr lang="de-DE" sz="2000" dirty="0"/>
              <a:t> </a:t>
            </a:r>
            <a:r>
              <a:rPr lang="de-DE" sz="2000" dirty="0" err="1"/>
              <a:t>mentioned</a:t>
            </a:r>
            <a:r>
              <a:rPr lang="de-DE" sz="2000" dirty="0"/>
              <a:t> </a:t>
            </a:r>
            <a:r>
              <a:rPr lang="de-DE" sz="2000" dirty="0" err="1"/>
              <a:t>before</a:t>
            </a:r>
            <a:r>
              <a:rPr lang="de-DE" sz="2000" dirty="0"/>
              <a:t>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5517A9-BCDC-0403-B58B-845BAD72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39" y="2333938"/>
            <a:ext cx="7245722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9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2A120-4EE7-431B-D3CE-33ED572B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F0ADF-A70A-7AF9-6412-BAADA123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605455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279BC2-124F-F5AD-2AB1-E9AA76E2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8B72CA-8E6F-2B01-C64D-CE439057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12" y="1187400"/>
            <a:ext cx="7772799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585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30</TotalTime>
  <Words>977</Words>
  <Application>Microsoft Macintosh PowerPoint</Application>
  <PresentationFormat>Widescreen</PresentationFormat>
  <Paragraphs>182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Computer modern</vt:lpstr>
      <vt:lpstr>Tenorite</vt:lpstr>
      <vt:lpstr>Custom</vt:lpstr>
      <vt:lpstr>MPC: Final presentation</vt:lpstr>
      <vt:lpstr>AGENDA</vt:lpstr>
      <vt:lpstr>Task</vt:lpstr>
      <vt:lpstr>Principle of NMPC</vt:lpstr>
      <vt:lpstr>Mathematical Formulation of NMPC</vt:lpstr>
      <vt:lpstr>Dynamics and Kinematics</vt:lpstr>
      <vt:lpstr>AGENDA</vt:lpstr>
      <vt:lpstr>How we implemented the optimization</vt:lpstr>
      <vt:lpstr>How we implemented the optimization</vt:lpstr>
      <vt:lpstr>How we implemented the optimization</vt:lpstr>
      <vt:lpstr>How we implemented the optimization</vt:lpstr>
      <vt:lpstr>How we implemented the optimization</vt:lpstr>
      <vt:lpstr>How we implemented the optimization</vt:lpstr>
      <vt:lpstr>How we implemented the optimization</vt:lpstr>
      <vt:lpstr>How we implemented the optimization</vt:lpstr>
      <vt:lpstr>How we implemented the optimization</vt:lpstr>
      <vt:lpstr>How we implemented the optimization</vt:lpstr>
      <vt:lpstr>How we implemented the optimization</vt:lpstr>
      <vt:lpstr>How we implemented the optimization</vt:lpstr>
      <vt:lpstr>AGENDA</vt:lpstr>
      <vt:lpstr>Reference Trajectory: Encountered challenges</vt:lpstr>
      <vt:lpstr>Reference Trajectory: Encountered challenges</vt:lpstr>
      <vt:lpstr>Reference Trajectory: Finally Implemented</vt:lpstr>
      <vt:lpstr>Reference Trajectory: Path Parameterization</vt:lpstr>
      <vt:lpstr>Reference Trajectory: Index shifting</vt:lpstr>
      <vt:lpstr>AGENDA</vt:lpstr>
      <vt:lpstr>Parameter Analysis</vt:lpstr>
      <vt:lpstr>Obstacle Cost LoW</vt:lpstr>
      <vt:lpstr>Obstacle cost High</vt:lpstr>
      <vt:lpstr>Parameter Analysis</vt:lpstr>
      <vt:lpstr>Index Switch Tolerance Low</vt:lpstr>
      <vt:lpstr>Index Switch Tolerance High</vt:lpstr>
      <vt:lpstr>Parameter Analysis</vt:lpstr>
      <vt:lpstr>Reference Points Per Segment LOW</vt:lpstr>
      <vt:lpstr>Reference Points Per Segment HIGh</vt:lpstr>
      <vt:lpstr>Parameter Analysis</vt:lpstr>
      <vt:lpstr>Prediction Horizon LOw</vt:lpstr>
      <vt:lpstr>Prediction Horizon high</vt:lpstr>
      <vt:lpstr>Result</vt:lpstr>
      <vt:lpstr>Possible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Rossetto</dc:creator>
  <cp:lastModifiedBy>Niels Liebchen</cp:lastModifiedBy>
  <cp:revision>14</cp:revision>
  <dcterms:created xsi:type="dcterms:W3CDTF">2025-07-14T08:18:55Z</dcterms:created>
  <dcterms:modified xsi:type="dcterms:W3CDTF">2025-07-15T16:43:47Z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